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4" r:id="rId1"/>
  </p:sldMasterIdLst>
  <p:notesMasterIdLst>
    <p:notesMasterId r:id="rId2"/>
  </p:notesMasterIdLst>
  <p:sldIdLst>
    <p:sldId id="256" r:id="rId3"/>
    <p:sldId id="257" r:id="rId4"/>
    <p:sldId id="269" r:id="rId5"/>
    <p:sldId id="259" r:id="rId6"/>
    <p:sldId id="261" r:id="rId7"/>
    <p:sldId id="271" r:id="rId8"/>
    <p:sldId id="262" r:id="rId9"/>
    <p:sldId id="268" r:id="rId10"/>
    <p:sldId id="272" r:id="rId11"/>
    <p:sldId id="274" r:id="rId12"/>
    <p:sldId id="276" r:id="rId13"/>
    <p:sldId id="277" r:id="rId14"/>
    <p:sldId id="278" r:id="rId15"/>
    <p:sldId id="279" r:id="rId16"/>
    <p:sldId id="281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291" r:id="rId26"/>
    <p:sldId id="293" r:id="rId27"/>
    <p:sldId id="29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0000" autoAdjust="0"/>
    <p:restoredTop sz="94660"/>
  </p:normalViewPr>
  <p:slideViewPr>
    <p:cSldViewPr snapToGrid="0">
      <p:cViewPr>
        <p:scale>
          <a:sx n="48" d="100"/>
          <a:sy n="48" d="100"/>
        </p:scale>
        <p:origin x="82" y="56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위에 불투명한 부분은 그룹 묶여서 애니메이션이 들어가있습니다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불필요하신분은 지우고 사용하시면 된답니다</a:t>
            </a:r>
            <a:r>
              <a:rPr lang="en-US" altLang="ko-KR"/>
              <a:t>!!^-^)9!!!!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20368D5-1F2D-4312-9158-9EFCB9CA81D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위에 불투명한 부분은 그룹 묶여서 애니메이션이 들어가있습니다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불필요하신분은 지우고 사용하시면 된답니다</a:t>
            </a:r>
            <a:r>
              <a:rPr lang="en-US" altLang="ko-KR"/>
              <a:t>!!^-^)9!!!!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20368D5-1F2D-4312-9158-9EFCB9CA81D6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40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1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3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8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12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5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48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7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7380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9715E-AA30-4F48-AC4C-24B9B946669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3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4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0663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8082" y="740779"/>
            <a:ext cx="6472588" cy="905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5400">
                <a:solidFill>
                  <a:srgbClr val="136aa5"/>
                </a:solidFill>
                <a:latin typeface="210 맨발의청춘 B"/>
                <a:ea typeface="210 맨발의청춘 B"/>
              </a:rPr>
              <a:t>LAFTEL PEDIA</a:t>
            </a:r>
            <a:endParaRPr lang="en-US" altLang="ko-KR" sz="540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3587" y="4531602"/>
            <a:ext cx="3646025" cy="366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>
                <a:latin typeface="210 맨발의청춘 L"/>
                <a:ea typeface="210 맨발의청춘 L"/>
              </a:rPr>
              <a:t>FULLSTACK 501 </a:t>
            </a:r>
            <a:endParaRPr lang="en-US" altLang="ko-KR">
              <a:latin typeface="210 맨발의청춘 L"/>
              <a:ea typeface="210 맨발의청춘 L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477246" y="5023411"/>
            <a:ext cx="40048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5"/>
          <p:cNvSpPr txBox="1"/>
          <p:nvPr/>
        </p:nvSpPr>
        <p:spPr>
          <a:xfrm>
            <a:off x="7542439" y="5129192"/>
            <a:ext cx="3884152" cy="64270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210 맨발의청춘 L"/>
                <a:ea typeface="210 맨발의청춘 L"/>
              </a:rPr>
              <a:t>팀장 윤성훈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210 맨발의청춘 L"/>
              <a:ea typeface="210 맨발의청춘 L"/>
            </a:endParaRP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210 맨발의청춘 L"/>
                <a:ea typeface="210 맨발의청춘 L"/>
              </a:rPr>
              <a:t>팀원 김유정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210 맨발의청춘 L"/>
                <a:ea typeface="210 맨발의청춘 L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210 맨발의청춘 L"/>
                <a:ea typeface="210 맨발의청춘 L"/>
              </a:rPr>
              <a:t> 박수연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210 맨발의청춘 L"/>
                <a:ea typeface="210 맨발의청춘 L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210 맨발의청춘 L"/>
                <a:ea typeface="210 맨발의청춘 L"/>
              </a:rPr>
              <a:t> 나찬해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028" name="TextBox 5"/>
          <p:cNvSpPr txBox="1"/>
          <p:nvPr/>
        </p:nvSpPr>
        <p:spPr>
          <a:xfrm>
            <a:off x="8798389" y="5819960"/>
            <a:ext cx="2626132" cy="36482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210 맨발의청춘 L"/>
                <a:ea typeface="210 맨발의청춘 L"/>
              </a:rPr>
              <a:t>장석훈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210 맨발의청춘 L"/>
              <a:ea typeface="210 맨발의청춘 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 flipV="1">
            <a:off x="0" y="6544237"/>
            <a:ext cx="12200965" cy="313763"/>
            <a:chOff x="0" y="0"/>
            <a:chExt cx="12200965" cy="313763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2192000" cy="313763"/>
            </a:xfrm>
            <a:prstGeom prst="rect">
              <a:avLst/>
            </a:prstGeom>
            <a:solidFill>
              <a:srgbClr val="93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299352"/>
              <a:ext cx="12200965" cy="0"/>
            </a:xfrm>
            <a:prstGeom prst="line">
              <a:avLst/>
            </a:prstGeom>
            <a:ln w="38100">
              <a:solidFill>
                <a:srgbClr val="0403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9" name="그림 614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240405" y="0"/>
            <a:ext cx="8281035" cy="6480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1102" y="1502404"/>
            <a:ext cx="9671207" cy="4764279"/>
          </a:xfrm>
          <a:prstGeom prst="rect">
            <a:avLst/>
          </a:prstGeom>
        </p:spPr>
      </p:pic>
      <p:sp>
        <p:nvSpPr>
          <p:cNvPr id="24" name="TextBox 5"/>
          <p:cNvSpPr txBox="1"/>
          <p:nvPr/>
        </p:nvSpPr>
        <p:spPr>
          <a:xfrm>
            <a:off x="352011" y="325200"/>
            <a:ext cx="3244046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로그인화면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3244046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회원가입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pic>
        <p:nvPicPr>
          <p:cNvPr id="25" name="그림 2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36117" y="1620202"/>
            <a:ext cx="4680585" cy="3600450"/>
          </a:xfrm>
          <a:prstGeom prst="rect">
            <a:avLst/>
          </a:prstGeom>
        </p:spPr>
      </p:pic>
      <p:pic>
        <p:nvPicPr>
          <p:cNvPr id="26" name="그림 2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120765" y="1620202"/>
            <a:ext cx="4680585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3244046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디테일 화면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pic>
        <p:nvPicPr>
          <p:cNvPr id="27" name="그림 2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95324" y="1080135"/>
            <a:ext cx="5400675" cy="5400675"/>
          </a:xfrm>
          <a:prstGeom prst="rect">
            <a:avLst/>
          </a:prstGeom>
        </p:spPr>
      </p:pic>
      <p:pic>
        <p:nvPicPr>
          <p:cNvPr id="28" name="그림 2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23772" y="1080135"/>
            <a:ext cx="5400675" cy="540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디테일 화면</a:t>
            </a:r>
            <a:r>
              <a: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코멘트</a:t>
            </a:r>
            <a:r>
              <a: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pic>
        <p:nvPicPr>
          <p:cNvPr id="28" name="그림 2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66140" y="2098399"/>
            <a:ext cx="5400675" cy="3600450"/>
          </a:xfrm>
          <a:prstGeom prst="rect">
            <a:avLst/>
          </a:prstGeom>
        </p:spPr>
      </p:pic>
      <p:pic>
        <p:nvPicPr>
          <p:cNvPr id="29" name="그림 2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095999" y="2064520"/>
            <a:ext cx="5400675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요일별 신작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8629" y="1277890"/>
            <a:ext cx="9733329" cy="5145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태그 검색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901" y="1349245"/>
            <a:ext cx="10908196" cy="4949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마이페이지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2424" y="1345925"/>
            <a:ext cx="10081500" cy="4600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앱 메인화면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30" name="Freeform 8"/>
          <p:cNvSpPr/>
          <p:nvPr/>
        </p:nvSpPr>
        <p:spPr>
          <a:xfrm>
            <a:off x="786352" y="1620202"/>
            <a:ext cx="4680585" cy="4680585"/>
          </a:xfrm>
          <a:custGeom>
            <a:avLst/>
            <a:gdLst/>
            <a:rect l="l" t="t" r="r" b="b"/>
            <a:pathLst>
              <a:path w="3860457" h="7402221">
                <a:moveTo>
                  <a:pt x="0" y="0"/>
                </a:moveTo>
                <a:lnTo>
                  <a:pt x="3860456" y="0"/>
                </a:lnTo>
                <a:lnTo>
                  <a:pt x="3860456" y="7402221"/>
                </a:lnTo>
                <a:lnTo>
                  <a:pt x="0" y="7402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b="-23201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1" name="Freeform 9"/>
          <p:cNvSpPr/>
          <p:nvPr/>
        </p:nvSpPr>
        <p:spPr>
          <a:xfrm>
            <a:off x="6096000" y="1620202"/>
            <a:ext cx="4680585" cy="4680585"/>
          </a:xfrm>
          <a:custGeom>
            <a:avLst/>
            <a:gdLst/>
            <a:rect l="l" t="t" r="r" b="b"/>
            <a:pathLst>
              <a:path w="3286135" h="7402221">
                <a:moveTo>
                  <a:pt x="0" y="0"/>
                </a:moveTo>
                <a:lnTo>
                  <a:pt x="3286135" y="0"/>
                </a:lnTo>
                <a:lnTo>
                  <a:pt x="3286135" y="7402221"/>
                </a:lnTo>
                <a:lnTo>
                  <a:pt x="0" y="7402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85830" b="-967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앱 사이드 바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30" name="Freeform 8"/>
          <p:cNvSpPr/>
          <p:nvPr/>
        </p:nvSpPr>
        <p:spPr>
          <a:xfrm>
            <a:off x="1314277" y="1080135"/>
            <a:ext cx="4320540" cy="5220652"/>
          </a:xfrm>
          <a:custGeom>
            <a:avLst/>
            <a:gdLst/>
            <a:rect l="l" t="t" r="r" b="b"/>
            <a:pathLst>
              <a:path w="3896892" h="7344496">
                <a:moveTo>
                  <a:pt x="0" y="0"/>
                </a:moveTo>
                <a:lnTo>
                  <a:pt x="3896893" y="0"/>
                </a:lnTo>
                <a:lnTo>
                  <a:pt x="3896893" y="7344496"/>
                </a:lnTo>
                <a:lnTo>
                  <a:pt x="0" y="7344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1" name="Freeform 9"/>
          <p:cNvSpPr/>
          <p:nvPr/>
        </p:nvSpPr>
        <p:spPr>
          <a:xfrm>
            <a:off x="6626061" y="1080135"/>
            <a:ext cx="4320540" cy="5220652"/>
          </a:xfrm>
          <a:custGeom>
            <a:avLst/>
            <a:gdLst/>
            <a:rect l="l" t="t" r="r" b="b"/>
            <a:pathLst>
              <a:path w="3760736" h="7344496">
                <a:moveTo>
                  <a:pt x="0" y="0"/>
                </a:moveTo>
                <a:lnTo>
                  <a:pt x="3760736" y="0"/>
                </a:lnTo>
                <a:lnTo>
                  <a:pt x="3760736" y="7344496"/>
                </a:lnTo>
                <a:lnTo>
                  <a:pt x="0" y="7344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rgbClr val="86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3378" y="1039842"/>
            <a:ext cx="2986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136aa5"/>
                </a:solidFill>
                <a:latin typeface="210 맨발의청춘 B"/>
                <a:ea typeface="210 맨발의청춘 B"/>
              </a:rPr>
              <a:t>&lt;</a:t>
            </a:r>
            <a:r>
              <a:rPr lang="ko-KR" altLang="en-US" sz="5400">
                <a:solidFill>
                  <a:srgbClr val="136aa5"/>
                </a:solidFill>
                <a:latin typeface="210 맨발의청춘 B"/>
                <a:ea typeface="210 맨발의청춘 B"/>
              </a:rPr>
              <a:t>목차</a:t>
            </a:r>
            <a:r>
              <a:rPr lang="en-US" altLang="ko-KR" sz="5400">
                <a:solidFill>
                  <a:srgbClr val="136aa5"/>
                </a:solidFill>
                <a:latin typeface="210 맨발의청춘 B"/>
                <a:ea typeface="210 맨발의청춘 B"/>
              </a:rPr>
              <a:t>&gt;</a:t>
            </a:r>
            <a:endParaRPr lang="ko-KR" altLang="en-US" sz="540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078" y="993542"/>
            <a:ext cx="2986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210 맨발의청춘 B"/>
                <a:ea typeface="210 맨발의청춘 B"/>
              </a:rPr>
              <a:t>&lt;</a:t>
            </a:r>
            <a:r>
              <a:rPr lang="ko-KR" altLang="en-US" sz="5400">
                <a:solidFill>
                  <a:schemeClr val="bg1"/>
                </a:solidFill>
                <a:latin typeface="210 맨발의청춘 B"/>
                <a:ea typeface="210 맨발의청춘 B"/>
              </a:rPr>
              <a:t>목차</a:t>
            </a:r>
            <a:r>
              <a:rPr lang="en-US" altLang="ko-KR" sz="5400">
                <a:solidFill>
                  <a:schemeClr val="bg1"/>
                </a:solidFill>
                <a:latin typeface="210 맨발의청춘 B"/>
                <a:ea typeface="210 맨발의청춘 B"/>
              </a:rPr>
              <a:t>&gt;</a:t>
            </a:r>
            <a:endParaRPr lang="ko-KR" altLang="en-US" sz="5400">
              <a:solidFill>
                <a:schemeClr val="bg1"/>
              </a:solidFill>
              <a:latin typeface="210 맨발의청춘 B"/>
              <a:ea typeface="210 맨발의청춘 B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1050406" y="4036563"/>
            <a:ext cx="10091188" cy="1609857"/>
            <a:chOff x="1182545" y="3781921"/>
            <a:chExt cx="10091188" cy="160985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182546" y="4308559"/>
              <a:ext cx="9826907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151937" y="3781921"/>
              <a:ext cx="2637100" cy="1333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(3)</a:t>
              </a:r>
              <a:endParaRPr lang="en-US" altLang="ko-KR" sz="2800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endParaRPr lang="en-US" altLang="ko-KR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USECASE</a:t>
              </a:r>
              <a:endParaRPr lang="en-US" altLang="ko-KR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ERD </a:t>
              </a:r>
              <a:r>
                <a:rPr lang="ko-KR" altLang="en-US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설계</a:t>
              </a:r>
              <a:endParaRPr lang="ko-KR" altLang="en-US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67241" y="3781921"/>
              <a:ext cx="2637100" cy="1333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(2)</a:t>
              </a:r>
              <a:endParaRPr lang="en-US" altLang="ko-KR" sz="2800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endParaRPr lang="en-US" altLang="ko-KR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개발 환경</a:t>
              </a:r>
              <a:endParaRPr lang="ko-KR" altLang="en-US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요구사항 정의서</a:t>
              </a:r>
              <a:endParaRPr lang="ko-KR" altLang="en-US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82545" y="3781921"/>
              <a:ext cx="2637100" cy="1609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(1)</a:t>
              </a:r>
              <a:endParaRPr lang="en-US" altLang="ko-KR" sz="2800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endParaRPr lang="en-US" altLang="ko-KR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기획 배경</a:t>
              </a:r>
              <a:endParaRPr lang="ko-KR" altLang="en-US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개인 역할</a:t>
              </a:r>
              <a:endParaRPr lang="ko-KR" altLang="en-US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endParaRPr lang="ko-KR" altLang="en-US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36633" y="3781921"/>
              <a:ext cx="2637100" cy="1057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(4)</a:t>
              </a:r>
              <a:endParaRPr lang="en-US" altLang="ko-KR" sz="2800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endParaRPr lang="en-US" altLang="ko-KR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210 맨발의청춘 L"/>
                  <a:ea typeface="210 맨발의청춘 L"/>
                </a:rPr>
                <a:t>화면 설명</a:t>
              </a:r>
              <a:endParaRPr lang="ko-KR" altLang="en-US">
                <a:solidFill>
                  <a:schemeClr val="bg1"/>
                </a:solidFill>
                <a:latin typeface="210 맨발의청춘 L"/>
                <a:ea typeface="210 맨발의청춘 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앱 디테일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30" name="Freeform 8"/>
          <p:cNvSpPr/>
          <p:nvPr/>
        </p:nvSpPr>
        <p:spPr>
          <a:xfrm>
            <a:off x="2296888" y="1389821"/>
            <a:ext cx="2544341" cy="5024327"/>
          </a:xfrm>
          <a:custGeom>
            <a:avLst/>
            <a:gdLst/>
            <a:rect l="l" t="t" r="r" b="b"/>
            <a:pathLst>
              <a:path w="3816512" h="8592523">
                <a:moveTo>
                  <a:pt x="0" y="0"/>
                </a:moveTo>
                <a:lnTo>
                  <a:pt x="3816512" y="0"/>
                </a:lnTo>
                <a:lnTo>
                  <a:pt x="3816512" y="8592523"/>
                </a:lnTo>
                <a:lnTo>
                  <a:pt x="0" y="8592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b="-100000"/>
            </a:stretch>
          </a:blipFill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Freeform 17"/>
          <p:cNvSpPr/>
          <p:nvPr/>
        </p:nvSpPr>
        <p:spPr>
          <a:xfrm>
            <a:off x="7037189" y="1526824"/>
            <a:ext cx="3084609" cy="4881090"/>
          </a:xfrm>
          <a:custGeom>
            <a:avLst/>
            <a:gdLst/>
            <a:rect l="l" t="t" r="r" b="b"/>
            <a:pathLst>
              <a:path w="4626914" h="5706527">
                <a:moveTo>
                  <a:pt x="0" y="0"/>
                </a:moveTo>
                <a:lnTo>
                  <a:pt x="4626914" y="0"/>
                </a:lnTo>
                <a:lnTo>
                  <a:pt x="4626914" y="5706527"/>
                </a:lnTo>
                <a:lnTo>
                  <a:pt x="0" y="5706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앱 디테일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32" name="Freeform 8"/>
          <p:cNvSpPr/>
          <p:nvPr/>
        </p:nvSpPr>
        <p:spPr>
          <a:xfrm>
            <a:off x="1588956" y="1168734"/>
            <a:ext cx="3703631" cy="5254429"/>
          </a:xfrm>
          <a:custGeom>
            <a:avLst/>
            <a:gdLst/>
            <a:rect l="l" t="t" r="r" b="b"/>
            <a:pathLst>
              <a:path w="4863196" h="7759918">
                <a:moveTo>
                  <a:pt x="0" y="0"/>
                </a:moveTo>
                <a:lnTo>
                  <a:pt x="4863196" y="0"/>
                </a:lnTo>
                <a:lnTo>
                  <a:pt x="4863196" y="7759918"/>
                </a:lnTo>
                <a:lnTo>
                  <a:pt x="0" y="7759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3" name="Freeform 9"/>
          <p:cNvSpPr/>
          <p:nvPr/>
        </p:nvSpPr>
        <p:spPr>
          <a:xfrm>
            <a:off x="6096000" y="1143873"/>
            <a:ext cx="4423153" cy="5316548"/>
          </a:xfrm>
          <a:custGeom>
            <a:avLst/>
            <a:gdLst/>
            <a:rect l="l" t="t" r="r" b="b"/>
            <a:pathLst>
              <a:path w="4423153" h="7759918">
                <a:moveTo>
                  <a:pt x="0" y="0"/>
                </a:moveTo>
                <a:lnTo>
                  <a:pt x="4423153" y="0"/>
                </a:lnTo>
                <a:lnTo>
                  <a:pt x="4423153" y="7759918"/>
                </a:lnTo>
                <a:lnTo>
                  <a:pt x="0" y="7759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앱 디테일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34" name="Freeform 9"/>
          <p:cNvSpPr/>
          <p:nvPr/>
        </p:nvSpPr>
        <p:spPr>
          <a:xfrm>
            <a:off x="1980247" y="1152144"/>
            <a:ext cx="3600450" cy="5040630"/>
          </a:xfrm>
          <a:custGeom>
            <a:avLst/>
            <a:gdLst/>
            <a:rect l="l" t="t" r="r" b="b"/>
            <a:pathLst>
              <a:path w="3221928" h="7034903">
                <a:moveTo>
                  <a:pt x="0" y="0"/>
                </a:moveTo>
                <a:lnTo>
                  <a:pt x="3221928" y="0"/>
                </a:lnTo>
                <a:lnTo>
                  <a:pt x="3221928" y="7034902"/>
                </a:lnTo>
                <a:lnTo>
                  <a:pt x="0" y="7034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b="-12296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5" name="Freeform 8"/>
          <p:cNvSpPr/>
          <p:nvPr/>
        </p:nvSpPr>
        <p:spPr>
          <a:xfrm>
            <a:off x="6761199" y="1152144"/>
            <a:ext cx="3600450" cy="5040630"/>
          </a:xfrm>
          <a:custGeom>
            <a:avLst/>
            <a:gdLst/>
            <a:rect l="l" t="t" r="r" b="b"/>
            <a:pathLst>
              <a:path w="3598854" h="7034903">
                <a:moveTo>
                  <a:pt x="0" y="0"/>
                </a:moveTo>
                <a:lnTo>
                  <a:pt x="3598854" y="0"/>
                </a:lnTo>
                <a:lnTo>
                  <a:pt x="3598854" y="7034902"/>
                </a:lnTo>
                <a:lnTo>
                  <a:pt x="0" y="7034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앱 로그인</a:t>
            </a:r>
            <a:r>
              <a: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 회원가입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36" name="Freeform 8"/>
          <p:cNvSpPr/>
          <p:nvPr/>
        </p:nvSpPr>
        <p:spPr>
          <a:xfrm>
            <a:off x="926491" y="1465335"/>
            <a:ext cx="2880360" cy="4680585"/>
          </a:xfrm>
          <a:custGeom>
            <a:avLst/>
            <a:gdLst/>
            <a:rect l="l" t="t" r="r" b="b"/>
            <a:pathLst>
              <a:path w="3721213" h="7284822">
                <a:moveTo>
                  <a:pt x="0" y="0"/>
                </a:moveTo>
                <a:lnTo>
                  <a:pt x="3721214" y="0"/>
                </a:lnTo>
                <a:lnTo>
                  <a:pt x="3721214" y="7284823"/>
                </a:lnTo>
                <a:lnTo>
                  <a:pt x="0" y="7284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7" name="Freeform 11"/>
          <p:cNvSpPr/>
          <p:nvPr/>
        </p:nvSpPr>
        <p:spPr>
          <a:xfrm>
            <a:off x="4655820" y="1399352"/>
            <a:ext cx="2880360" cy="4680585"/>
          </a:xfrm>
          <a:custGeom>
            <a:avLst/>
            <a:gdLst/>
            <a:rect l="l" t="t" r="r" b="b"/>
            <a:pathLst>
              <a:path w="3784969" h="7409633">
                <a:moveTo>
                  <a:pt x="0" y="0"/>
                </a:moveTo>
                <a:lnTo>
                  <a:pt x="3784969" y="0"/>
                </a:lnTo>
                <a:lnTo>
                  <a:pt x="3784969" y="7409633"/>
                </a:lnTo>
                <a:lnTo>
                  <a:pt x="0" y="7409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8" name="Freeform 12"/>
          <p:cNvSpPr/>
          <p:nvPr/>
        </p:nvSpPr>
        <p:spPr>
          <a:xfrm>
            <a:off x="8448444" y="1371191"/>
            <a:ext cx="2880360" cy="4680585"/>
          </a:xfrm>
          <a:custGeom>
            <a:avLst/>
            <a:gdLst/>
            <a:rect l="l" t="t" r="r" b="b"/>
            <a:pathLst>
              <a:path w="3784969" h="7409633">
                <a:moveTo>
                  <a:pt x="0" y="0"/>
                </a:moveTo>
                <a:lnTo>
                  <a:pt x="3784969" y="0"/>
                </a:lnTo>
                <a:lnTo>
                  <a:pt x="3784969" y="7409633"/>
                </a:lnTo>
                <a:lnTo>
                  <a:pt x="0" y="7409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7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앱 로그인</a:t>
            </a:r>
            <a:r>
              <a: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 회원가입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39" name="Freeform 11"/>
          <p:cNvSpPr/>
          <p:nvPr/>
        </p:nvSpPr>
        <p:spPr>
          <a:xfrm>
            <a:off x="820674" y="1800225"/>
            <a:ext cx="3420427" cy="4320540"/>
          </a:xfrm>
          <a:custGeom>
            <a:avLst/>
            <a:gdLst/>
            <a:rect l="l" t="t" r="r" b="b"/>
            <a:pathLst>
              <a:path w="3784969" h="7409633">
                <a:moveTo>
                  <a:pt x="0" y="0"/>
                </a:moveTo>
                <a:lnTo>
                  <a:pt x="3784968" y="0"/>
                </a:lnTo>
                <a:lnTo>
                  <a:pt x="3784968" y="7409633"/>
                </a:lnTo>
                <a:lnTo>
                  <a:pt x="0" y="7409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0" name="Freeform 12"/>
          <p:cNvSpPr/>
          <p:nvPr/>
        </p:nvSpPr>
        <p:spPr>
          <a:xfrm>
            <a:off x="6096000" y="1633736"/>
            <a:ext cx="3784969" cy="36004"/>
          </a:xfrm>
          <a:custGeom>
            <a:avLst/>
            <a:gdLst/>
            <a:rect l="l" t="t" r="r" b="b"/>
            <a:pathLst>
              <a:path w="3784969" h="7409633">
                <a:moveTo>
                  <a:pt x="0" y="0"/>
                </a:moveTo>
                <a:lnTo>
                  <a:pt x="3784969" y="0"/>
                </a:lnTo>
                <a:lnTo>
                  <a:pt x="3784969" y="7409633"/>
                </a:lnTo>
                <a:lnTo>
                  <a:pt x="0" y="7409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1" name="Freeform 12"/>
          <p:cNvSpPr/>
          <p:nvPr/>
        </p:nvSpPr>
        <p:spPr>
          <a:xfrm>
            <a:off x="4385786" y="1738106"/>
            <a:ext cx="3420427" cy="4320540"/>
          </a:xfrm>
          <a:custGeom>
            <a:avLst/>
            <a:gdLst/>
            <a:rect l="l" t="t" r="r" b="b"/>
            <a:pathLst>
              <a:path w="3784969" h="7409633">
                <a:moveTo>
                  <a:pt x="0" y="0"/>
                </a:moveTo>
                <a:lnTo>
                  <a:pt x="3784969" y="0"/>
                </a:lnTo>
                <a:lnTo>
                  <a:pt x="3784969" y="7409633"/>
                </a:lnTo>
                <a:lnTo>
                  <a:pt x="0" y="7409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4" name="Freeform 13"/>
          <p:cNvSpPr/>
          <p:nvPr/>
        </p:nvSpPr>
        <p:spPr>
          <a:xfrm>
            <a:off x="8020772" y="1600035"/>
            <a:ext cx="3600450" cy="4320540"/>
          </a:xfrm>
          <a:custGeom>
            <a:avLst/>
            <a:gdLst/>
            <a:rect l="l" t="t" r="r" b="b"/>
            <a:pathLst>
              <a:path w="3576569" h="7489756">
                <a:moveTo>
                  <a:pt x="0" y="0"/>
                </a:moveTo>
                <a:lnTo>
                  <a:pt x="3576569" y="0"/>
                </a:lnTo>
                <a:lnTo>
                  <a:pt x="3576569" y="7489756"/>
                </a:lnTo>
                <a:lnTo>
                  <a:pt x="0" y="7489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3598" y="235404"/>
            <a:ext cx="11506924" cy="6345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7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5"/>
          <p:cNvSpPr txBox="1"/>
          <p:nvPr/>
        </p:nvSpPr>
        <p:spPr>
          <a:xfrm>
            <a:off x="352011" y="325200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앱 필터검색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40" name="Freeform 12"/>
          <p:cNvSpPr/>
          <p:nvPr/>
        </p:nvSpPr>
        <p:spPr>
          <a:xfrm>
            <a:off x="6096000" y="1633736"/>
            <a:ext cx="3784969" cy="36004"/>
          </a:xfrm>
          <a:custGeom>
            <a:avLst/>
            <a:gdLst/>
            <a:rect l="l" t="t" r="r" b="b"/>
            <a:pathLst>
              <a:path w="3784969" h="7409633">
                <a:moveTo>
                  <a:pt x="0" y="0"/>
                </a:moveTo>
                <a:lnTo>
                  <a:pt x="3784969" y="0"/>
                </a:lnTo>
                <a:lnTo>
                  <a:pt x="3784969" y="7409633"/>
                </a:lnTo>
                <a:lnTo>
                  <a:pt x="0" y="7409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45" name="그림 4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0" y="153537"/>
            <a:ext cx="12192000" cy="6550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26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</p:childTnLst>
        </p:cTn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rot="0">
            <a:off x="0" y="0"/>
            <a:ext cx="12200965" cy="313763"/>
            <a:chOff x="0" y="0"/>
            <a:chExt cx="12200965" cy="313763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12192000" cy="313763"/>
            </a:xfrm>
            <a:prstGeom prst="rect">
              <a:avLst/>
            </a:prstGeom>
            <a:solidFill>
              <a:srgbClr val="93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0" y="299352"/>
              <a:ext cx="12200965" cy="0"/>
            </a:xfrm>
            <a:prstGeom prst="line">
              <a:avLst/>
            </a:prstGeom>
            <a:ln w="38100">
              <a:solidFill>
                <a:srgbClr val="0403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 rot="0" flipV="1">
            <a:off x="0" y="6544237"/>
            <a:ext cx="12200965" cy="313763"/>
            <a:chOff x="0" y="0"/>
            <a:chExt cx="12200965" cy="313763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00" cy="313763"/>
            </a:xfrm>
            <a:prstGeom prst="rect">
              <a:avLst/>
            </a:prstGeom>
            <a:solidFill>
              <a:srgbClr val="93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0" y="299352"/>
              <a:ext cx="12200965" cy="0"/>
            </a:xfrm>
            <a:prstGeom prst="line">
              <a:avLst/>
            </a:prstGeom>
            <a:ln w="38100">
              <a:solidFill>
                <a:srgbClr val="0403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1" name="TextBox 5"/>
          <p:cNvSpPr txBox="1"/>
          <p:nvPr/>
        </p:nvSpPr>
        <p:spPr>
          <a:xfrm>
            <a:off x="4596847" y="2395852"/>
            <a:ext cx="5743989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감사합니다</a:t>
            </a:r>
            <a:endPara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6042" y="739331"/>
            <a:ext cx="5625296" cy="906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540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2431" y="694481"/>
            <a:ext cx="5625296" cy="789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600">
                <a:solidFill>
                  <a:srgbClr val="86c5f1"/>
                </a:solidFill>
                <a:latin typeface="210 맨발의청춘 B"/>
                <a:ea typeface="210 맨발의청춘 B"/>
              </a:rPr>
              <a:t>기획 배경</a:t>
            </a:r>
            <a:endParaRPr lang="ko-KR" altLang="en-US" sz="4600">
              <a:solidFill>
                <a:srgbClr val="86c5f1"/>
              </a:solidFill>
              <a:latin typeface="210 맨발의청춘 B"/>
              <a:ea typeface="210 맨발의청춘 B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4696" y="633619"/>
            <a:ext cx="3387586" cy="2393673"/>
          </a:xfrm>
          <a:prstGeom prst="rect">
            <a:avLst/>
          </a:prstGeom>
        </p:spPr>
      </p:pic>
      <p:pic>
        <p:nvPicPr>
          <p:cNvPr id="19" name="Object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7596" y="2932043"/>
            <a:ext cx="10964404" cy="2615930"/>
          </a:xfrm>
          <a:prstGeom prst="rect">
            <a:avLst/>
          </a:prstGeom>
        </p:spPr>
      </p:pic>
      <p:grpSp>
        <p:nvGrpSpPr>
          <p:cNvPr id="20" name="그룹 1004"/>
          <p:cNvGrpSpPr/>
          <p:nvPr/>
        </p:nvGrpSpPr>
        <p:grpSpPr>
          <a:xfrm rot="0">
            <a:off x="955896" y="2199915"/>
            <a:ext cx="3376048" cy="3327731"/>
            <a:chOff x="1349321" y="3794318"/>
            <a:chExt cx="6171429" cy="3327731"/>
          </a:xfrm>
        </p:grpSpPr>
        <p:pic>
          <p:nvPicPr>
            <p:cNvPr id="21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49321" y="3794318"/>
              <a:ext cx="6171429" cy="33277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2906" y="694481"/>
            <a:ext cx="5625296" cy="789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600">
                <a:solidFill>
                  <a:srgbClr val="86c5f1"/>
                </a:solidFill>
                <a:latin typeface="210 맨발의청춘 B"/>
                <a:ea typeface="210 맨발의청춘 B"/>
              </a:rPr>
              <a:t>개인 역할</a:t>
            </a:r>
            <a:endParaRPr lang="ko-KR" altLang="en-US" sz="4600">
              <a:solidFill>
                <a:srgbClr val="86c5f1"/>
              </a:solidFill>
              <a:latin typeface="210 맨발의청춘 B"/>
              <a:ea typeface="210 맨발의청춘 B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4792" y="356711"/>
            <a:ext cx="11662417" cy="614457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"/>
          <p:cNvSpPr/>
          <p:nvPr/>
        </p:nvSpPr>
        <p:spPr>
          <a:xfrm>
            <a:off x="720090" y="2160270"/>
            <a:ext cx="2160270" cy="3600450"/>
          </a:xfrm>
          <a:prstGeom prst="roundRect">
            <a:avLst>
              <a:gd name="adj" fmla="val 16667"/>
            </a:avLst>
          </a:prstGeom>
          <a:solidFill>
            <a:srgbClr val="42c7f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앱 총괄</a:t>
            </a:r>
            <a:endParaRPr lang="ko-KR" altLang="en-US"/>
          </a:p>
          <a:p>
            <a:pPr lvl="0" algn="ctr">
              <a:defRPr/>
            </a:pPr>
            <a:r>
              <a:rPr lang="en-US" altLang="ko-KR"/>
              <a:t>DB</a:t>
            </a:r>
            <a:r>
              <a:rPr lang="ko-KR" altLang="en-US"/>
              <a:t> 설계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태그 검색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검색 화면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신작 팝업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메인 화면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취향 반영</a:t>
            </a:r>
            <a:endParaRPr lang="ko-KR" altLang="en-US"/>
          </a:p>
          <a:p>
            <a:pPr lvl="0" algn="ctr">
              <a:defRPr/>
            </a:pPr>
            <a:endParaRPr lang="ko-KR" altLang="en-US"/>
          </a:p>
          <a:p>
            <a:pPr lvl="0"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3600450" y="2176876"/>
            <a:ext cx="2160270" cy="3600450"/>
          </a:xfrm>
          <a:prstGeom prst="roundRect">
            <a:avLst>
              <a:gd name="adj" fmla="val 16667"/>
            </a:avLst>
          </a:prstGeom>
          <a:solidFill>
            <a:srgbClr val="42c7f1">
              <a:alpha val="607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웹 총괄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설계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유지보수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디테일화면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앱 마이페이지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태그 화면 구성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가입 취향 선택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6480810" y="2125108"/>
            <a:ext cx="2160270" cy="3600450"/>
          </a:xfrm>
          <a:prstGeom prst="roundRect">
            <a:avLst>
              <a:gd name="adj" fmla="val 16667"/>
            </a:avLst>
          </a:prstGeom>
          <a:solidFill>
            <a:srgbClr val="42c7f1">
              <a:alpha val="607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웹 설계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회원가입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슬라이드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별점기능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요일별 신작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웹 마이페이지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9361170" y="2156167"/>
            <a:ext cx="2160270" cy="3600450"/>
          </a:xfrm>
          <a:prstGeom prst="roundRect">
            <a:avLst>
              <a:gd name="adj" fmla="val 16667"/>
            </a:avLst>
          </a:prstGeom>
          <a:solidFill>
            <a:srgbClr val="42c7f1">
              <a:alpha val="607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앱 설계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태그 검색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요일별 신작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좋아요 기능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로그인 모달창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앱 디테일화면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20090" y="1548193"/>
            <a:ext cx="2125235" cy="51555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800">
                <a:solidFill>
                  <a:srgbClr val="42c7f1"/>
                </a:solidFill>
              </a:rPr>
              <a:t>팀장 윤성훈</a:t>
            </a:r>
            <a:endParaRPr lang="ko-KR" altLang="en-US" sz="2800">
              <a:solidFill>
                <a:srgbClr val="42c7f1"/>
              </a:solidFill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9361170" y="1548193"/>
            <a:ext cx="2122170" cy="51682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ffffff">
                <a:alpha val="100000"/>
              </a:srgbClr>
            </a:solidFill>
          </a:ln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42c7f1"/>
                </a:solidFill>
                <a:latin typeface="맑은 고딕"/>
                <a:ea typeface="맑은 고딕"/>
                <a:cs typeface="맑은 고딕"/>
              </a:rPr>
              <a:t>팀원 박수연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42c7f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3600450" y="1548193"/>
            <a:ext cx="2120264" cy="51682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ffffff">
                <a:alpha val="100000"/>
              </a:srgbClr>
            </a:solidFill>
          </a:ln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42c7f1"/>
                </a:solidFill>
                <a:latin typeface="맑은 고딕"/>
                <a:ea typeface="맑은 고딕"/>
                <a:cs typeface="맑은 고딕"/>
              </a:rPr>
              <a:t>팀원 김유정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42c7f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6480810" y="1548193"/>
            <a:ext cx="2125980" cy="51682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ffffff">
                <a:alpha val="100000"/>
              </a:srgbClr>
            </a:solidFill>
          </a:ln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42c7f1"/>
                </a:solidFill>
                <a:latin typeface="맑은 고딕"/>
                <a:ea typeface="맑은 고딕"/>
                <a:cs typeface="맑은 고딕"/>
              </a:rPr>
              <a:t>팀원 나찬해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42c7f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rgbClr val="86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6042" y="739331"/>
            <a:ext cx="5625296" cy="906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>
                <a:solidFill>
                  <a:srgbClr val="136aa5"/>
                </a:solidFill>
                <a:latin typeface="210 맨발의청춘 B"/>
                <a:ea typeface="210 맨발의청춘 B"/>
              </a:rPr>
              <a:t>개발 환경</a:t>
            </a:r>
            <a:endParaRPr lang="ko-KR" altLang="en-US" sz="540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4364620" y="2578260"/>
            <a:ext cx="3439610" cy="2372810"/>
            <a:chOff x="4305783" y="2242595"/>
            <a:chExt cx="3439610" cy="237281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4305783" y="2242595"/>
              <a:ext cx="0" cy="237281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7745393" y="2242595"/>
              <a:ext cx="0" cy="237281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620202" y="5400675"/>
            <a:ext cx="2057131" cy="389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>
                <a:solidFill>
                  <a:schemeClr val="bg1"/>
                </a:solidFill>
                <a:latin typeface="210 맨발의청춘 R"/>
                <a:ea typeface="210 맨발의청춘 R"/>
              </a:rPr>
              <a:t>DB</a:t>
            </a:r>
            <a:endParaRPr lang="en-US" altLang="ko-KR" sz="2000">
              <a:solidFill>
                <a:schemeClr val="bg1"/>
              </a:solidFill>
              <a:latin typeface="210 맨발의청춘 R"/>
              <a:ea typeface="210 맨발의청춘 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61058" y="5400675"/>
            <a:ext cx="2057131" cy="388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>
                <a:solidFill>
                  <a:schemeClr val="bg1"/>
                </a:solidFill>
                <a:latin typeface="210 맨발의청춘 R"/>
                <a:ea typeface="210 맨발의청춘 R"/>
              </a:rPr>
              <a:t>BACKEND</a:t>
            </a:r>
            <a:endParaRPr lang="en-US" altLang="ko-KR" sz="2000">
              <a:solidFill>
                <a:schemeClr val="bg1"/>
              </a:solidFill>
              <a:latin typeface="210 맨발의청춘 R"/>
              <a:ea typeface="210 맨발의청춘 R"/>
            </a:endParaRPr>
          </a:p>
        </p:txBody>
      </p:sp>
      <p:pic>
        <p:nvPicPr>
          <p:cNvPr id="7179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620202" y="1800225"/>
            <a:ext cx="2160270" cy="1440180"/>
          </a:xfrm>
          <a:prstGeom prst="rect">
            <a:avLst/>
          </a:prstGeom>
        </p:spPr>
      </p:pic>
      <p:pic>
        <p:nvPicPr>
          <p:cNvPr id="7181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620202" y="3600450"/>
            <a:ext cx="2160270" cy="1440180"/>
          </a:xfrm>
          <a:prstGeom prst="rect">
            <a:avLst/>
          </a:prstGeom>
        </p:spPr>
      </p:pic>
      <p:sp>
        <p:nvSpPr>
          <p:cNvPr id="7182" name="TextBox 8"/>
          <p:cNvSpPr txBox="1"/>
          <p:nvPr/>
        </p:nvSpPr>
        <p:spPr>
          <a:xfrm>
            <a:off x="5040630" y="5400675"/>
            <a:ext cx="2057131" cy="38958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210 맨발의청춘 R"/>
                <a:ea typeface="210 맨발의청춘 R"/>
              </a:rPr>
              <a:t>FRONT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210 맨발의청춘 R"/>
              <a:ea typeface="210 맨발의청춘 R"/>
            </a:endParaRPr>
          </a:p>
        </p:txBody>
      </p:sp>
      <p:pic>
        <p:nvPicPr>
          <p:cNvPr id="7184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040630" y="3600450"/>
            <a:ext cx="2160270" cy="1440180"/>
          </a:xfrm>
          <a:prstGeom prst="rect">
            <a:avLst/>
          </a:prstGeom>
        </p:spPr>
      </p:pic>
      <p:pic>
        <p:nvPicPr>
          <p:cNvPr id="7189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040630" y="1800225"/>
            <a:ext cx="2160270" cy="1440180"/>
          </a:xfrm>
          <a:prstGeom prst="rect">
            <a:avLst/>
          </a:prstGeom>
        </p:spPr>
      </p:pic>
      <p:pic>
        <p:nvPicPr>
          <p:cNvPr id="7190" name="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461058" y="3600450"/>
            <a:ext cx="2160270" cy="1440180"/>
          </a:xfrm>
          <a:prstGeom prst="rect">
            <a:avLst/>
          </a:prstGeom>
        </p:spPr>
      </p:pic>
      <p:pic>
        <p:nvPicPr>
          <p:cNvPr id="7191" name="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461058" y="1800225"/>
            <a:ext cx="2160270" cy="144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rot="0">
            <a:off x="0" y="0"/>
            <a:ext cx="12200965" cy="313763"/>
            <a:chOff x="0" y="0"/>
            <a:chExt cx="12200965" cy="313763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12192000" cy="313763"/>
            </a:xfrm>
            <a:prstGeom prst="rect">
              <a:avLst/>
            </a:prstGeom>
            <a:solidFill>
              <a:srgbClr val="93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0" y="299352"/>
              <a:ext cx="12200965" cy="0"/>
            </a:xfrm>
            <a:prstGeom prst="line">
              <a:avLst/>
            </a:prstGeom>
            <a:ln w="38100">
              <a:solidFill>
                <a:srgbClr val="0403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 rot="0" flipV="1">
            <a:off x="0" y="6544237"/>
            <a:ext cx="12200965" cy="313763"/>
            <a:chOff x="0" y="0"/>
            <a:chExt cx="12200965" cy="313763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00" cy="313763"/>
            </a:xfrm>
            <a:prstGeom prst="rect">
              <a:avLst/>
            </a:prstGeom>
            <a:solidFill>
              <a:srgbClr val="93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0" y="299352"/>
              <a:ext cx="12200965" cy="0"/>
            </a:xfrm>
            <a:prstGeom prst="line">
              <a:avLst/>
            </a:prstGeom>
            <a:ln w="38100">
              <a:solidFill>
                <a:srgbClr val="0403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8" name="TextBox 5"/>
          <p:cNvSpPr txBox="1"/>
          <p:nvPr/>
        </p:nvSpPr>
        <p:spPr>
          <a:xfrm>
            <a:off x="270497" y="439085"/>
            <a:ext cx="4579617" cy="692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요구사항 정의서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6263" y="1181721"/>
            <a:ext cx="10699474" cy="4867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5"/>
          <p:cNvSpPr txBox="1"/>
          <p:nvPr/>
        </p:nvSpPr>
        <p:spPr>
          <a:xfrm>
            <a:off x="726041" y="739331"/>
            <a:ext cx="3244046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USE CASE</a:t>
            </a:r>
            <a:endPara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pic>
        <p:nvPicPr>
          <p:cNvPr id="277" name="그림 2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6996" y="1609724"/>
            <a:ext cx="9578009" cy="4487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6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90771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하늘색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0399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물색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2256" y="3405754"/>
            <a:ext cx="161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210 맨발의청춘 L"/>
                <a:ea typeface="210 맨발의청춘 L"/>
              </a:rPr>
              <a:t>푸른색</a:t>
            </a:r>
            <a:endParaRPr lang="ko-KR" altLang="en-US" sz="36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6065" y="3436532"/>
            <a:ext cx="161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>
                <a:solidFill>
                  <a:schemeClr val="bg1"/>
                </a:solidFill>
                <a:latin typeface="210 맨발의청춘 L"/>
                <a:ea typeface="210 맨발의청춘 L"/>
              </a:rPr>
              <a:t>파란색</a:t>
            </a:r>
            <a:endParaRPr lang="ko-KR" altLang="en-US" sz="3200">
              <a:solidFill>
                <a:schemeClr val="bg1"/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317" y="1351468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17527" y="1194548"/>
            <a:ext cx="465374" cy="423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07996" y="1617811"/>
            <a:ext cx="332166" cy="31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6041" y="739331"/>
            <a:ext cx="3244046" cy="77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500">
                <a:solidFill>
                  <a:srgbClr val="136aa5"/>
                </a:solidFill>
                <a:latin typeface="210 맨발의청춘 B"/>
                <a:ea typeface="210 맨발의청춘 B"/>
              </a:rPr>
              <a:t>ERDiagram</a:t>
            </a:r>
            <a:endParaRPr lang="en-US" altLang="ko-KR" sz="450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56714" y="727305"/>
            <a:ext cx="7473950" cy="5372330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9015" y="3704397"/>
            <a:ext cx="1999570" cy="2265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0" y="0"/>
            <a:ext cx="12200965" cy="313763"/>
            <a:chOff x="0" y="0"/>
            <a:chExt cx="12200965" cy="313763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2192000" cy="313763"/>
            </a:xfrm>
            <a:prstGeom prst="rect">
              <a:avLst/>
            </a:prstGeom>
            <a:solidFill>
              <a:srgbClr val="93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299352"/>
              <a:ext cx="12200965" cy="0"/>
            </a:xfrm>
            <a:prstGeom prst="line">
              <a:avLst/>
            </a:prstGeom>
            <a:ln w="38100">
              <a:solidFill>
                <a:srgbClr val="0403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5" name="TextBox 5"/>
          <p:cNvSpPr txBox="1"/>
          <p:nvPr/>
        </p:nvSpPr>
        <p:spPr>
          <a:xfrm>
            <a:off x="0" y="325200"/>
            <a:ext cx="3244046" cy="773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  <a:solidFill>
                  <a:srgbClr val="136aa5"/>
                </a:solidFill>
                <a:latin typeface="210 맨발의청춘 B"/>
                <a:ea typeface="210 맨발의청춘 B"/>
              </a:rPr>
              <a:t>메인화면</a:t>
            </a:r>
            <a:endParaRPr xmlns:mc="http://schemas.openxmlformats.org/markup-compatibility/2006" xmlns:hp="http://schemas.haansoft.com/office/presentation/8.0" kumimoji="0" lang="ko-KR" altLang="en-US" sz="4500" b="0" i="0" u="none" strike="noStrike" kern="1200" cap="none" spc="0" normalizeH="0" baseline="0" mc:Ignorable="hp" hp:hslEmbossed="0">
              <a:solidFill>
                <a:srgbClr val="136aa5"/>
              </a:solidFill>
              <a:latin typeface="210 맨발의청춘 B"/>
              <a:ea typeface="210 맨발의청춘 B"/>
            </a:endParaRPr>
          </a:p>
        </p:txBody>
      </p:sp>
      <p:pic>
        <p:nvPicPr>
          <p:cNvPr id="2057" name="그림 205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240405" y="759106"/>
            <a:ext cx="8281035" cy="5951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143</ep:Words>
  <ep:PresentationFormat>와이드스크린</ep:PresentationFormat>
  <ep:Paragraphs>97</ep:Paragraphs>
  <ep:Slides>26</ep:Slides>
  <ep:Notes>3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2018-11-17T19:11:15.000</dcterms:created>
  <dc:creator>oreo0408@naver.com</dc:creator>
  <cp:lastModifiedBy>it</cp:lastModifiedBy>
  <dcterms:modified xsi:type="dcterms:W3CDTF">2024-03-11T02:46:17.849</dcterms:modified>
  <cp:revision>60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